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3" r:id="rId9"/>
    <p:sldId id="272" r:id="rId10"/>
    <p:sldId id="274" r:id="rId11"/>
  </p:sldIdLst>
  <p:sldSz cx="10160000" cy="5715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3">
          <p15:clr>
            <a:srgbClr val="A4A3A4"/>
          </p15:clr>
        </p15:guide>
        <p15:guide id="2" pos="176">
          <p15:clr>
            <a:srgbClr val="A4A3A4"/>
          </p15:clr>
        </p15:guide>
        <p15:guide id="3" pos="6224">
          <p15:clr>
            <a:srgbClr val="A4A3A4"/>
          </p15:clr>
        </p15:guide>
        <p15:guide id="4" pos="177">
          <p15:clr>
            <a:srgbClr val="A4A3A4"/>
          </p15:clr>
        </p15:guide>
        <p15:guide id="5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5E5"/>
    <a:srgbClr val="00AAAD"/>
    <a:srgbClr val="004071"/>
    <a:srgbClr val="FFEBF7"/>
    <a:srgbClr val="A8ADC4"/>
    <a:srgbClr val="5B5E75"/>
    <a:srgbClr val="E90081"/>
    <a:srgbClr val="606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>
      <p:cViewPr varScale="1">
        <p:scale>
          <a:sx n="133" d="100"/>
          <a:sy n="133" d="100"/>
        </p:scale>
        <p:origin x="600" y="114"/>
      </p:cViewPr>
      <p:guideLst>
        <p:guide orient="horz" pos="3123"/>
        <p:guide pos="176"/>
        <p:guide pos="6224"/>
        <p:guide pos="177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525E1735-C7D7-47C5-B77E-CA7D837B4C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39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3F2BBC7-DD5A-4FBC-8CA4-472E16D69A61}" type="slidenum">
              <a:rPr lang="ru-RU" altLang="ru-RU">
                <a:latin typeface="Calibri" pitchFamily="34" charset="0"/>
              </a:rPr>
              <a:pPr/>
              <a:t>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6350" y="0"/>
            <a:ext cx="10153650" cy="14525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5" descr="Conf_20250417_Presentation_light-0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" y="-9525"/>
            <a:ext cx="10153650" cy="5724525"/>
          </a:xfrm>
          <a:prstGeom prst="rect">
            <a:avLst/>
          </a:prstGeom>
          <a:noFill/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456" y="3861673"/>
            <a:ext cx="9793088" cy="1156067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lang="en-US" sz="28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3456" y="2349505"/>
            <a:ext cx="9793088" cy="1368152"/>
          </a:xfrm>
          <a:noFill/>
        </p:spPr>
        <p:txBody>
          <a:bodyPr/>
          <a:lstStyle>
            <a:lvl1pPr>
              <a:defRPr sz="3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95" y="907522"/>
            <a:ext cx="9602611" cy="4398251"/>
          </a:xfrm>
          <a:prstGeom prst="rect">
            <a:avLst/>
          </a:prstGeom>
        </p:spPr>
        <p:txBody>
          <a:bodyPr/>
          <a:lstStyle>
            <a:lvl1pPr marL="253986" indent="-253986">
              <a:buFont typeface="Arial" panose="020B0604020202020204" pitchFamily="34" charset="0"/>
              <a:buChar char="•"/>
              <a:defRPr lang="ru-RU" dirty="0"/>
            </a:lvl1pPr>
            <a:lvl2pPr marL="761961" indent="-253986">
              <a:buFont typeface="Arial" panose="020B0604020202020204" pitchFamily="34" charset="0"/>
              <a:buChar char="•"/>
              <a:defRPr lang="ru-RU" dirty="0"/>
            </a:lvl2pPr>
            <a:lvl3pPr marL="1269936" indent="-253986">
              <a:buFont typeface="Arial" panose="020B0604020202020204" pitchFamily="34" charset="0"/>
              <a:buChar char="•"/>
              <a:defRPr lang="ru-RU" dirty="0"/>
            </a:lvl3pPr>
            <a:lvl4pPr marL="1777911" indent="-253986">
              <a:buFont typeface="Arial" panose="020B0604020202020204" pitchFamily="34" charset="0"/>
              <a:buChar char="•"/>
              <a:defRPr lang="ru-RU" dirty="0"/>
            </a:lvl4pPr>
            <a:lvl5pPr marL="2285885" indent="-253986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98" y="907521"/>
            <a:ext cx="4737806" cy="432624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3" y="907520"/>
            <a:ext cx="4737806" cy="4326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98" y="936628"/>
            <a:ext cx="4719286" cy="489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98" y="1561356"/>
            <a:ext cx="4719286" cy="3744416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4" y="936628"/>
            <a:ext cx="4737806" cy="489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4" y="1561356"/>
            <a:ext cx="4737806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sz="3889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936627"/>
            <a:ext cx="5561982" cy="436914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4" y="936626"/>
            <a:ext cx="3930449" cy="4369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95" y="3868964"/>
            <a:ext cx="9602611" cy="348495"/>
          </a:xfrm>
          <a:prstGeom prst="rect">
            <a:avLst/>
          </a:prstGeom>
        </p:spPr>
        <p:txBody>
          <a:bodyPr anchor="b"/>
          <a:lstStyle>
            <a:lvl1pPr>
              <a:defRPr sz="22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695" y="156104"/>
            <a:ext cx="9602611" cy="3712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56"/>
            </a:lvl1pPr>
            <a:lvl2pPr marL="507975" indent="0">
              <a:buNone/>
              <a:defRPr sz="3111"/>
            </a:lvl2pPr>
            <a:lvl3pPr marL="1015950" indent="0">
              <a:buNone/>
              <a:defRPr sz="2667"/>
            </a:lvl3pPr>
            <a:lvl4pPr marL="1523924" indent="0">
              <a:buNone/>
              <a:defRPr sz="2222"/>
            </a:lvl4pPr>
            <a:lvl5pPr marL="2031899" indent="0">
              <a:buNone/>
              <a:defRPr sz="2222"/>
            </a:lvl5pPr>
            <a:lvl6pPr marL="2539873" indent="0">
              <a:buNone/>
              <a:defRPr sz="2222"/>
            </a:lvl6pPr>
            <a:lvl7pPr marL="3047848" indent="0">
              <a:buNone/>
              <a:defRPr sz="2222"/>
            </a:lvl7pPr>
            <a:lvl8pPr marL="3555822" indent="0">
              <a:buNone/>
              <a:defRPr sz="2222"/>
            </a:lvl8pPr>
            <a:lvl9pPr marL="4063797" indent="0">
              <a:buNone/>
              <a:defRPr sz="2222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5" y="4369668"/>
            <a:ext cx="9602611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79400" y="1704975"/>
            <a:ext cx="9601200" cy="3384550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5E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12813"/>
            <a:ext cx="10160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704975"/>
            <a:ext cx="96012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  <a:endParaRPr lang="en-US" altLang="ru-RU" smtClean="0"/>
          </a:p>
        </p:txBody>
      </p:sp>
      <p:pic>
        <p:nvPicPr>
          <p:cNvPr id="1030" name="Picture 6" descr="Conf_20250417_Presentation_light-02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6350" y="0"/>
            <a:ext cx="10153650" cy="755650"/>
          </a:xfrm>
          <a:prstGeom prst="rect">
            <a:avLst/>
          </a:prstGeom>
          <a:noFill/>
        </p:spPr>
      </p:pic>
      <p:pic>
        <p:nvPicPr>
          <p:cNvPr id="1031" name="Picture 7" descr="Conf_20250417_Presentation_light-04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78350" y="5089525"/>
            <a:ext cx="5581650" cy="688975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</p:sldLayoutIdLst>
  <p:txStyles>
    <p:titleStyle>
      <a:lvl1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anose="020B0604030504040204" pitchFamily="34" charset="0"/>
        </a:defRPr>
      </a:lvl2pPr>
      <a:lvl3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anose="020B0604030504040204" pitchFamily="34" charset="0"/>
        </a:defRPr>
      </a:lvl3pPr>
      <a:lvl4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anose="020B0604030504040204" pitchFamily="34" charset="0"/>
        </a:defRPr>
      </a:lvl4pPr>
      <a:lvl5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anose="020B0604030504040204" pitchFamily="34" charset="0"/>
        </a:defRPr>
      </a:lvl5pPr>
      <a:lvl6pPr marL="4572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6pPr>
      <a:lvl7pPr marL="9144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7pPr>
      <a:lvl8pPr marL="13716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8pPr>
      <a:lvl9pPr marL="18288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9pPr>
    </p:titleStyle>
    <p:bodyStyle>
      <a:lvl1pPr marL="315913" indent="-315913" algn="l" defTabSz="1014413" rtl="0" eaLnBrk="0" fontAlgn="base" hangingPunct="0">
        <a:lnSpc>
          <a:spcPct val="90000"/>
        </a:lnSpc>
        <a:spcBef>
          <a:spcPts val="1113"/>
        </a:spcBef>
        <a:spcAft>
          <a:spcPct val="0"/>
        </a:spcAft>
        <a:buClr>
          <a:schemeClr val="bg2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823913" indent="-315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2pPr>
      <a:lvl3pPr marL="1331913" indent="-315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712913" indent="-188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2220913" indent="-188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279386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835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1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783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75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5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24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99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73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48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22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97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6"/>
          <p:cNvSpPr>
            <a:spLocks noGrp="1" noChangeArrowheads="1"/>
          </p:cNvSpPr>
          <p:nvPr>
            <p:ph type="subTitle" idx="1"/>
          </p:nvPr>
        </p:nvSpPr>
        <p:spPr>
          <a:xfrm>
            <a:off x="1624013" y="4081463"/>
            <a:ext cx="7777162" cy="1155700"/>
          </a:xfrm>
        </p:spPr>
        <p:txBody>
          <a:bodyPr/>
          <a:lstStyle/>
          <a:p>
            <a:pPr algn="l" eaLnBrk="1" hangingPunct="1"/>
            <a:r>
              <a:rPr lang="ru-RU" altLang="ru-RU" sz="2000" i="1" smtClean="0">
                <a:solidFill>
                  <a:schemeClr val="tx2"/>
                </a:solidFill>
              </a:rPr>
              <a:t>ФИО лектора, регалии, применяется шрифт </a:t>
            </a:r>
            <a:r>
              <a:rPr altLang="ru-RU" sz="2000" i="1" smtClean="0">
                <a:solidFill>
                  <a:schemeClr val="tx2"/>
                </a:solidFill>
              </a:rPr>
              <a:t>Tahoma</a:t>
            </a:r>
            <a:r>
              <a:rPr lang="ru-RU" altLang="ru-RU" sz="2000" i="1" smtClean="0">
                <a:solidFill>
                  <a:schemeClr val="tx2"/>
                </a:solidFill>
              </a:rPr>
              <a:t> </a:t>
            </a:r>
            <a:r>
              <a:rPr altLang="ru-RU" sz="2000" i="1" smtClean="0">
                <a:solidFill>
                  <a:schemeClr val="tx2"/>
                </a:solidFill>
              </a:rPr>
              <a:t>2</a:t>
            </a:r>
            <a:r>
              <a:rPr lang="ru-RU" altLang="ru-RU" sz="2000" i="1" smtClean="0">
                <a:solidFill>
                  <a:schemeClr val="tx2"/>
                </a:solidFill>
              </a:rPr>
              <a:t>0</a:t>
            </a:r>
            <a:r>
              <a:rPr altLang="ru-RU" sz="2000" i="1" smtClean="0">
                <a:solidFill>
                  <a:schemeClr val="tx2"/>
                </a:solidFill>
              </a:rPr>
              <a:t> pt</a:t>
            </a:r>
            <a:endParaRPr lang="ru-RU" altLang="ru-RU" sz="2000" i="1" smtClean="0">
              <a:solidFill>
                <a:schemeClr val="tx2"/>
              </a:solidFill>
            </a:endParaRPr>
          </a:p>
        </p:txBody>
      </p:sp>
      <p:sp>
        <p:nvSpPr>
          <p:cNvPr id="13314" name="Заголовок 7"/>
          <p:cNvSpPr>
            <a:spLocks noGrp="1" noChangeArrowheads="1"/>
          </p:cNvSpPr>
          <p:nvPr>
            <p:ph type="title"/>
          </p:nvPr>
        </p:nvSpPr>
        <p:spPr>
          <a:xfrm>
            <a:off x="1624013" y="2425700"/>
            <a:ext cx="7777162" cy="1512888"/>
          </a:xfrm>
        </p:spPr>
        <p:txBody>
          <a:bodyPr anchor="t"/>
          <a:lstStyle/>
          <a:p>
            <a:pPr algn="l" eaLnBrk="1" hangingPunct="1"/>
            <a:r>
              <a:rPr lang="ru-RU" altLang="ru-RU" sz="2400" smtClean="0">
                <a:solidFill>
                  <a:schemeClr val="tx2"/>
                </a:solidFill>
              </a:rPr>
              <a:t>Название лекции, может быть довольно длинным и составлять несколько строк, для названия применяется шрифт </a:t>
            </a:r>
            <a:r>
              <a:rPr lang="en-US" altLang="ru-RU" sz="2400" smtClean="0">
                <a:solidFill>
                  <a:schemeClr val="tx2"/>
                </a:solidFill>
              </a:rPr>
              <a:t>Tahoma</a:t>
            </a:r>
            <a:r>
              <a:rPr lang="ru-RU" altLang="ru-RU" sz="2400" smtClean="0">
                <a:solidFill>
                  <a:schemeClr val="tx2"/>
                </a:solidFill>
              </a:rPr>
              <a:t> полужирный 24</a:t>
            </a:r>
            <a:r>
              <a:rPr lang="en-US" altLang="ru-RU" sz="2400" smtClean="0">
                <a:solidFill>
                  <a:schemeClr val="tx2"/>
                </a:solidFill>
              </a:rPr>
              <a:t> PT</a:t>
            </a:r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1479550" y="2497138"/>
            <a:ext cx="0" cy="1223962"/>
          </a:xfrm>
          <a:prstGeom prst="line">
            <a:avLst/>
          </a:prstGeom>
          <a:noFill/>
          <a:ln w="76200">
            <a:solidFill>
              <a:srgbClr val="E9008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Организационная диаграмма</a:t>
            </a:r>
          </a:p>
        </p:txBody>
      </p:sp>
      <p:sp>
        <p:nvSpPr>
          <p:cNvPr id="136194" name="Rectangle 4"/>
          <p:cNvSpPr>
            <a:spLocks noChangeArrowheads="1"/>
          </p:cNvSpPr>
          <p:nvPr/>
        </p:nvSpPr>
        <p:spPr bwMode="hidden">
          <a:xfrm flipV="1">
            <a:off x="279400" y="1687513"/>
            <a:ext cx="4486275" cy="2682875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rot="10800000" anchor="ctr"/>
          <a:lstStyle/>
          <a:p>
            <a:endParaRPr lang="pt-BR" altLang="ru-RU" sz="3300" b="1">
              <a:cs typeface="Tahoma" pitchFamily="34" charset="0"/>
            </a:endParaRPr>
          </a:p>
        </p:txBody>
      </p:sp>
      <p:sp>
        <p:nvSpPr>
          <p:cNvPr id="136195" name="Rectangle 5"/>
          <p:cNvSpPr>
            <a:spLocks noChangeArrowheads="1"/>
          </p:cNvSpPr>
          <p:nvPr/>
        </p:nvSpPr>
        <p:spPr bwMode="auto">
          <a:xfrm>
            <a:off x="279400" y="1852613"/>
            <a:ext cx="44783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ru-RU" sz="1600" b="1">
                <a:solidFill>
                  <a:srgbClr val="60607D"/>
                </a:solidFill>
              </a:rPr>
              <a:t>DESIGN</a:t>
            </a:r>
            <a:endParaRPr lang="pt-BR" altLang="ru-RU" sz="1600" b="1">
              <a:solidFill>
                <a:srgbClr val="60607D"/>
              </a:solidFill>
            </a:endParaRPr>
          </a:p>
        </p:txBody>
      </p:sp>
      <p:sp>
        <p:nvSpPr>
          <p:cNvPr id="136196" name="Text Box 6"/>
          <p:cNvSpPr txBox="1">
            <a:spLocks noChangeArrowheads="1"/>
          </p:cNvSpPr>
          <p:nvPr/>
        </p:nvSpPr>
        <p:spPr bwMode="auto">
          <a:xfrm>
            <a:off x="400050" y="2405063"/>
            <a:ext cx="3887788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DESIGN: Prospective, non-randomized, single-arm, multi-center clinical evaluation of the AXXESSTM Plus Bifurcated Coronary Stent System </a:t>
            </a: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endParaRPr lang="en-US" altLang="ru-RU" sz="1200">
              <a:solidFill>
                <a:srgbClr val="60607D"/>
              </a:solidFill>
              <a:ea typeface="Open Sans"/>
              <a:cs typeface="Open Sans"/>
            </a:endParaRP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OBJECTIVE: To evaluate the acute and long-term safety, tolerability and performance of the AXXESS Plus stent </a:t>
            </a: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endParaRPr lang="en-US" altLang="ru-RU" sz="1200">
              <a:solidFill>
                <a:srgbClr val="60607D"/>
              </a:solidFill>
              <a:ea typeface="Open Sans"/>
              <a:cs typeface="Open Sans"/>
            </a:endParaRP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PRINCIPAL INVESTIGATOR</a:t>
            </a:r>
            <a:r>
              <a:rPr lang="ru-RU" altLang="ru-RU" sz="1200">
                <a:solidFill>
                  <a:srgbClr val="60607D"/>
                </a:solidFill>
                <a:ea typeface="Open Sans"/>
                <a:cs typeface="Open Sans"/>
              </a:rPr>
              <a:t> </a:t>
            </a: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Eberhard Grube, MD</a:t>
            </a:r>
            <a:r>
              <a:rPr lang="ru-RU" altLang="ru-RU" sz="1200">
                <a:solidFill>
                  <a:srgbClr val="60607D"/>
                </a:solidFill>
                <a:ea typeface="Open Sans"/>
                <a:cs typeface="Open Sans"/>
              </a:rPr>
              <a:t> </a:t>
            </a: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Helios Heart Center,Egburg, Germany</a:t>
            </a:r>
          </a:p>
        </p:txBody>
      </p:sp>
      <p:sp>
        <p:nvSpPr>
          <p:cNvPr id="136197" name="Text Box 7"/>
          <p:cNvSpPr txBox="1">
            <a:spLocks noChangeArrowheads="1"/>
          </p:cNvSpPr>
          <p:nvPr/>
        </p:nvSpPr>
        <p:spPr bwMode="auto">
          <a:xfrm>
            <a:off x="5095875" y="1681163"/>
            <a:ext cx="4784725" cy="511175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136198" name="Line 8"/>
          <p:cNvSpPr>
            <a:spLocks noChangeShapeType="1"/>
          </p:cNvSpPr>
          <p:nvPr/>
        </p:nvSpPr>
        <p:spPr bwMode="auto">
          <a:xfrm>
            <a:off x="7408863" y="2192338"/>
            <a:ext cx="0" cy="6651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6199" name="Line 9"/>
          <p:cNvSpPr>
            <a:spLocks noChangeShapeType="1"/>
          </p:cNvSpPr>
          <p:nvPr/>
        </p:nvSpPr>
        <p:spPr bwMode="auto">
          <a:xfrm>
            <a:off x="7408863" y="2501900"/>
            <a:ext cx="69691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6200" name="Text Box 10"/>
          <p:cNvSpPr txBox="1">
            <a:spLocks noChangeArrowheads="1"/>
          </p:cNvSpPr>
          <p:nvPr/>
        </p:nvSpPr>
        <p:spPr bwMode="auto">
          <a:xfrm>
            <a:off x="8105775" y="2352675"/>
            <a:ext cx="1774825" cy="274638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3 patients not stented</a:t>
            </a:r>
          </a:p>
        </p:txBody>
      </p:sp>
      <p:sp>
        <p:nvSpPr>
          <p:cNvPr id="136201" name="Text Box 11"/>
          <p:cNvSpPr txBox="1">
            <a:spLocks noChangeArrowheads="1"/>
          </p:cNvSpPr>
          <p:nvPr/>
        </p:nvSpPr>
        <p:spPr bwMode="auto">
          <a:xfrm>
            <a:off x="5105400" y="2857500"/>
            <a:ext cx="4775200" cy="274638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136 patients with AXXESS conical stent implanted</a:t>
            </a:r>
          </a:p>
        </p:txBody>
      </p:sp>
      <p:sp>
        <p:nvSpPr>
          <p:cNvPr id="136202" name="Line 12"/>
          <p:cNvSpPr>
            <a:spLocks noChangeShapeType="1"/>
          </p:cNvSpPr>
          <p:nvPr/>
        </p:nvSpPr>
        <p:spPr bwMode="auto">
          <a:xfrm flipH="1">
            <a:off x="7426325" y="3144838"/>
            <a:ext cx="0" cy="23971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6203" name="Line 13"/>
          <p:cNvSpPr>
            <a:spLocks noChangeShapeType="1"/>
          </p:cNvSpPr>
          <p:nvPr/>
        </p:nvSpPr>
        <p:spPr bwMode="auto">
          <a:xfrm>
            <a:off x="6127750" y="3384550"/>
            <a:ext cx="26876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6204" name="Line 14"/>
          <p:cNvSpPr>
            <a:spLocks noChangeShapeType="1"/>
          </p:cNvSpPr>
          <p:nvPr/>
        </p:nvSpPr>
        <p:spPr bwMode="auto">
          <a:xfrm flipH="1">
            <a:off x="8815388" y="3384550"/>
            <a:ext cx="0" cy="2651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6205" name="Line 15"/>
          <p:cNvSpPr>
            <a:spLocks noChangeShapeType="1"/>
          </p:cNvSpPr>
          <p:nvPr/>
        </p:nvSpPr>
        <p:spPr bwMode="auto">
          <a:xfrm>
            <a:off x="6127750" y="3384550"/>
            <a:ext cx="11113" cy="9858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6206" name="Text Box 16"/>
          <p:cNvSpPr txBox="1">
            <a:spLocks noChangeArrowheads="1"/>
          </p:cNvSpPr>
          <p:nvPr/>
        </p:nvSpPr>
        <p:spPr bwMode="auto">
          <a:xfrm>
            <a:off x="7762875" y="3649663"/>
            <a:ext cx="2117725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Angiographic follow-up at 6 months in 92.6% (N=126)</a:t>
            </a:r>
          </a:p>
        </p:txBody>
      </p:sp>
      <p:sp>
        <p:nvSpPr>
          <p:cNvPr id="136207" name="Text Box 17"/>
          <p:cNvSpPr txBox="1">
            <a:spLocks noChangeArrowheads="1"/>
          </p:cNvSpPr>
          <p:nvPr/>
        </p:nvSpPr>
        <p:spPr bwMode="auto">
          <a:xfrm>
            <a:off x="5124450" y="3649663"/>
            <a:ext cx="2403475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Clinical follow-up at 6 months </a:t>
            </a:r>
            <a:r>
              <a:rPr lang="ru-RU" altLang="ru-RU" sz="1200">
                <a:solidFill>
                  <a:schemeClr val="bg1"/>
                </a:solidFill>
              </a:rPr>
              <a:t/>
            </a:r>
            <a:br>
              <a:rPr lang="ru-RU" altLang="ru-RU" sz="1200">
                <a:solidFill>
                  <a:schemeClr val="bg1"/>
                </a:solidFill>
              </a:rPr>
            </a:br>
            <a:r>
              <a:rPr lang="en-US" altLang="ru-RU" sz="1200">
                <a:solidFill>
                  <a:schemeClr val="bg1"/>
                </a:solidFill>
              </a:rPr>
              <a:t>in 99.3% (N=135)</a:t>
            </a:r>
          </a:p>
        </p:txBody>
      </p:sp>
      <p:sp>
        <p:nvSpPr>
          <p:cNvPr id="136208" name="Text Box 18"/>
          <p:cNvSpPr txBox="1">
            <a:spLocks noChangeArrowheads="1"/>
          </p:cNvSpPr>
          <p:nvPr/>
        </p:nvSpPr>
        <p:spPr bwMode="auto">
          <a:xfrm>
            <a:off x="5076825" y="4370388"/>
            <a:ext cx="2451100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Clinical follow-up at 12 months </a:t>
            </a:r>
            <a:r>
              <a:rPr lang="ru-RU" altLang="ru-RU" sz="1200">
                <a:solidFill>
                  <a:schemeClr val="bg1"/>
                </a:solidFill>
              </a:rPr>
              <a:t/>
            </a:r>
            <a:br>
              <a:rPr lang="ru-RU" altLang="ru-RU" sz="1200">
                <a:solidFill>
                  <a:schemeClr val="bg1"/>
                </a:solidFill>
              </a:rPr>
            </a:br>
            <a:r>
              <a:rPr lang="en-US" altLang="ru-RU" sz="1200">
                <a:solidFill>
                  <a:schemeClr val="bg1"/>
                </a:solidFill>
              </a:rPr>
              <a:t>in 96.3% (N=131)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pPr eaLnBrk="1" hangingPunct="1"/>
            <a:r>
              <a:rPr lang="ru-RU" smtClean="0"/>
              <a:t>Заголовок слайда, </a:t>
            </a:r>
            <a:r>
              <a:rPr lang="ru-RU" altLang="ru-RU" smtClean="0"/>
              <a:t>применяется шрифт </a:t>
            </a:r>
            <a:r>
              <a:rPr altLang="ru-RU" smtClean="0"/>
              <a:t>Tahoma</a:t>
            </a:r>
            <a:r>
              <a:rPr lang="ru-RU" altLang="ru-RU" smtClean="0"/>
              <a:t> полужирный 20</a:t>
            </a:r>
            <a:r>
              <a:rPr altLang="ru-RU" smtClean="0"/>
              <a:t> PT</a:t>
            </a:r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279400" y="1960563"/>
            <a:ext cx="9601200" cy="3073400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smtClean="0"/>
              <a:t>Текст слайда, </a:t>
            </a:r>
            <a:r>
              <a:rPr altLang="ru-RU" smtClean="0"/>
              <a:t>применяется шрифт </a:t>
            </a:r>
            <a:r>
              <a:rPr lang="en-US" altLang="ru-RU" smtClean="0"/>
              <a:t>Tahoma</a:t>
            </a:r>
            <a:r>
              <a:rPr altLang="ru-RU" smtClean="0"/>
              <a:t> 16</a:t>
            </a:r>
            <a:r>
              <a:rPr lang="en-US" altLang="ru-RU" smtClean="0"/>
              <a:t> PT</a:t>
            </a:r>
            <a:endParaRPr lang="en-US" smtClean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Заголовок слайда, </a:t>
            </a:r>
            <a:r>
              <a:rPr lang="ru-RU" altLang="ru-RU" smtClean="0"/>
              <a:t>применяется шрифт </a:t>
            </a:r>
            <a:r>
              <a:rPr lang="en-US" altLang="ru-RU" smtClean="0"/>
              <a:t>Tahoma</a:t>
            </a:r>
            <a:r>
              <a:rPr lang="ru-RU" altLang="ru-RU" smtClean="0"/>
              <a:t> полужирный 20</a:t>
            </a:r>
            <a:r>
              <a:rPr lang="en-US" altLang="ru-RU" smtClean="0"/>
              <a:t> PT</a:t>
            </a:r>
            <a:endParaRPr lang="ru-RU" smtClean="0"/>
          </a:p>
        </p:txBody>
      </p:sp>
      <p:sp>
        <p:nvSpPr>
          <p:cNvPr id="16386" name="Объект 2"/>
          <p:cNvSpPr>
            <a:spLocks noGrp="1"/>
          </p:cNvSpPr>
          <p:nvPr>
            <p:ph idx="4294967295"/>
          </p:nvPr>
        </p:nvSpPr>
        <p:spPr>
          <a:xfrm>
            <a:off x="279400" y="1960563"/>
            <a:ext cx="9601200" cy="3073400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lang="ru-RU" smtClean="0"/>
              <a:t>Буллетированный список:</a:t>
            </a:r>
          </a:p>
          <a:p>
            <a:pPr marL="252413" indent="-252413" eaLnBrk="1" hangingPunct="1">
              <a:buClr>
                <a:srgbClr val="E90081"/>
              </a:buClr>
            </a:pPr>
            <a:r>
              <a:rPr lang="ru-RU" smtClean="0"/>
              <a:t>Пункт списка</a:t>
            </a:r>
          </a:p>
          <a:p>
            <a:pPr marL="252413" indent="-252413" eaLnBrk="1" hangingPunct="1">
              <a:buClr>
                <a:srgbClr val="E90081"/>
              </a:buClr>
            </a:pPr>
            <a:r>
              <a:rPr lang="ru-RU" smtClean="0"/>
              <a:t>Пункт списка</a:t>
            </a:r>
          </a:p>
          <a:p>
            <a:pPr marL="252413" indent="-252413" eaLnBrk="1" hangingPunct="1">
              <a:buClr>
                <a:srgbClr val="E90081"/>
              </a:buClr>
            </a:pPr>
            <a:r>
              <a:rPr lang="ru-RU" smtClean="0"/>
              <a:t>Пункт списка</a:t>
            </a:r>
            <a:endParaRPr lang="en-US" smtClean="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Заголовок слайда, </a:t>
            </a:r>
            <a:r>
              <a:rPr lang="ru-RU" altLang="ru-RU" smtClean="0"/>
              <a:t>применяется шрифт </a:t>
            </a:r>
            <a:r>
              <a:rPr lang="en-US" altLang="ru-RU" smtClean="0"/>
              <a:t>Tahoma</a:t>
            </a:r>
            <a:r>
              <a:rPr lang="ru-RU" altLang="ru-RU" smtClean="0"/>
              <a:t> полужирный 20</a:t>
            </a:r>
            <a:r>
              <a:rPr lang="en-US" altLang="ru-RU" smtClean="0"/>
              <a:t> PT</a:t>
            </a:r>
            <a:endParaRPr lang="ru-RU" smtClean="0"/>
          </a:p>
        </p:txBody>
      </p:sp>
      <p:sp>
        <p:nvSpPr>
          <p:cNvPr id="17410" name="Объект 2"/>
          <p:cNvSpPr>
            <a:spLocks noGrp="1"/>
          </p:cNvSpPr>
          <p:nvPr>
            <p:ph idx="4294967295"/>
          </p:nvPr>
        </p:nvSpPr>
        <p:spPr>
          <a:xfrm>
            <a:off x="279400" y="1960563"/>
            <a:ext cx="9601200" cy="447675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lang="ru-RU" smtClean="0"/>
              <a:t>Базовые цвета: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263650" y="2786063"/>
            <a:ext cx="1152525" cy="1152525"/>
          </a:xfrm>
          <a:prstGeom prst="rect">
            <a:avLst/>
          </a:prstGeom>
          <a:solidFill>
            <a:srgbClr val="5B5E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5440363" y="2786063"/>
            <a:ext cx="1152525" cy="1152525"/>
          </a:xfrm>
          <a:prstGeom prst="rect">
            <a:avLst/>
          </a:prstGeom>
          <a:solidFill>
            <a:srgbClr val="E900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Объект 2"/>
          <p:cNvSpPr>
            <a:spLocks/>
          </p:cNvSpPr>
          <p:nvPr/>
        </p:nvSpPr>
        <p:spPr bwMode="auto">
          <a:xfrm>
            <a:off x="2559050" y="2786063"/>
            <a:ext cx="2520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ru-RU" sz="1200" i="1">
                <a:solidFill>
                  <a:schemeClr val="tx2"/>
                </a:solidFill>
              </a:rPr>
              <a:t>Серый</a:t>
            </a:r>
          </a:p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en-US" sz="1200" i="1">
                <a:solidFill>
                  <a:schemeClr val="tx2"/>
                </a:solidFill>
              </a:rPr>
              <a:t>R9</a:t>
            </a:r>
            <a:r>
              <a:rPr lang="ru-RU" sz="1200" i="1">
                <a:solidFill>
                  <a:schemeClr val="tx2"/>
                </a:solidFill>
              </a:rPr>
              <a:t>1</a:t>
            </a:r>
            <a:r>
              <a:rPr lang="en-US" sz="1200" i="1">
                <a:solidFill>
                  <a:schemeClr val="tx2"/>
                </a:solidFill>
              </a:rPr>
              <a:t> G9</a:t>
            </a:r>
            <a:r>
              <a:rPr lang="ru-RU" sz="1200" i="1">
                <a:solidFill>
                  <a:schemeClr val="tx2"/>
                </a:solidFill>
              </a:rPr>
              <a:t>4</a:t>
            </a:r>
            <a:r>
              <a:rPr lang="en-US" sz="1200" i="1">
                <a:solidFill>
                  <a:schemeClr val="tx2"/>
                </a:solidFill>
              </a:rPr>
              <a:t> B1</a:t>
            </a:r>
            <a:r>
              <a:rPr lang="ru-RU" sz="1200" i="1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17414" name="Объект 2"/>
          <p:cNvSpPr>
            <a:spLocks/>
          </p:cNvSpPr>
          <p:nvPr/>
        </p:nvSpPr>
        <p:spPr bwMode="auto">
          <a:xfrm>
            <a:off x="6735763" y="2786063"/>
            <a:ext cx="2520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ru-RU" sz="1200" i="1">
                <a:solidFill>
                  <a:schemeClr val="tx2"/>
                </a:solidFill>
              </a:rPr>
              <a:t>Красный</a:t>
            </a:r>
          </a:p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en-US" sz="1200" i="1">
                <a:solidFill>
                  <a:schemeClr val="tx2"/>
                </a:solidFill>
              </a:rPr>
              <a:t>R</a:t>
            </a:r>
            <a:r>
              <a:rPr lang="ru-RU" sz="1200" i="1">
                <a:solidFill>
                  <a:schemeClr val="tx2"/>
                </a:solidFill>
              </a:rPr>
              <a:t>233</a:t>
            </a:r>
            <a:r>
              <a:rPr lang="en-US" sz="1200" i="1">
                <a:solidFill>
                  <a:schemeClr val="tx2"/>
                </a:solidFill>
              </a:rPr>
              <a:t> G</a:t>
            </a:r>
            <a:r>
              <a:rPr lang="ru-RU" sz="1200" i="1">
                <a:solidFill>
                  <a:schemeClr val="tx2"/>
                </a:solidFill>
              </a:rPr>
              <a:t>0</a:t>
            </a:r>
            <a:r>
              <a:rPr lang="en-US" sz="1200" i="1">
                <a:solidFill>
                  <a:schemeClr val="tx2"/>
                </a:solidFill>
              </a:rPr>
              <a:t> B12</a:t>
            </a:r>
            <a:r>
              <a:rPr lang="ru-RU" sz="1200" i="1">
                <a:solidFill>
                  <a:schemeClr val="tx2"/>
                </a:solidFill>
              </a:rPr>
              <a:t>9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Иллюстрации и подписи к ним</a:t>
            </a:r>
          </a:p>
        </p:txBody>
      </p:sp>
      <p:pic>
        <p:nvPicPr>
          <p:cNvPr id="18434" name="Picture 60" descr="Picture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988" y="1704975"/>
            <a:ext cx="4425950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5" descr="DES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1704975"/>
            <a:ext cx="2032000" cy="2095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/>
        </p:spPr>
      </p:pic>
      <p:sp>
        <p:nvSpPr>
          <p:cNvPr id="2" name="Прямоугольник 8"/>
          <p:cNvSpPr>
            <a:spLocks noChangeArrowheads="1"/>
          </p:cNvSpPr>
          <p:nvPr/>
        </p:nvSpPr>
        <p:spPr bwMode="auto">
          <a:xfrm>
            <a:off x="1550988" y="3794125"/>
            <a:ext cx="2720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None/>
            </a:pPr>
            <a:r>
              <a:rPr lang="ru-RU" altLang="ru-RU" sz="1200" i="1">
                <a:solidFill>
                  <a:schemeClr val="tx2"/>
                </a:solidFill>
                <a:cs typeface="Tahoma" pitchFamily="34" charset="0"/>
              </a:rPr>
              <a:t>Подпись к иллюстрации</a:t>
            </a:r>
            <a:endParaRPr lang="en-US" altLang="ru-RU" sz="1200" i="1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18437" name="Прямоугольник 8"/>
          <p:cNvSpPr>
            <a:spLocks noChangeArrowheads="1"/>
          </p:cNvSpPr>
          <p:nvPr/>
        </p:nvSpPr>
        <p:spPr bwMode="auto">
          <a:xfrm>
            <a:off x="6448425" y="3794125"/>
            <a:ext cx="203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Char char="•"/>
            </a:pPr>
            <a:r>
              <a:rPr lang="ru-RU" altLang="ru-RU" sz="1200" i="1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chemeClr val="tx2"/>
                </a:solidFill>
                <a:cs typeface="Tahoma" pitchFamily="34" charset="0"/>
              </a:rPr>
              <a:t>Text here</a:t>
            </a:r>
          </a:p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Char char="•"/>
            </a:pPr>
            <a:r>
              <a:rPr lang="ru-RU" altLang="ru-RU" sz="1200" i="1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chemeClr val="tx2"/>
                </a:solidFill>
                <a:cs typeface="Tahoma" pitchFamily="34" charset="0"/>
              </a:rPr>
              <a:t>Text here</a:t>
            </a:r>
          </a:p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Char char="•"/>
            </a:pPr>
            <a:r>
              <a:rPr lang="ru-RU" altLang="ru-RU" sz="1200" i="1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chemeClr val="tx2"/>
                </a:solidFill>
                <a:cs typeface="Tahoma" pitchFamily="34" charset="0"/>
              </a:rPr>
              <a:t>Text 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Выделения текста и текстовых блоков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704975"/>
            <a:ext cx="9625013" cy="792163"/>
          </a:xfrm>
        </p:spPr>
        <p:txBody>
          <a:bodyPr/>
          <a:lstStyle/>
          <a:p>
            <a:pPr marL="315913" indent="-315913" eaLnBrk="1" hangingPunct="1">
              <a:buFont typeface="Arial" charset="0"/>
              <a:buNone/>
            </a:pPr>
            <a:r>
              <a:rPr altLang="ru-RU" smtClean="0"/>
              <a:t>Выделение важных слов </a:t>
            </a:r>
            <a:r>
              <a:rPr altLang="ru-RU" b="1" smtClean="0"/>
              <a:t>полужирным белым</a:t>
            </a:r>
            <a:r>
              <a:rPr altLang="ru-RU" smtClean="0"/>
              <a:t> и </a:t>
            </a:r>
            <a:r>
              <a:rPr altLang="ru-RU" b="1" smtClean="0">
                <a:solidFill>
                  <a:srgbClr val="E90081"/>
                </a:solidFill>
              </a:rPr>
              <a:t>полужирным</a:t>
            </a:r>
            <a:r>
              <a:rPr altLang="ru-RU" smtClean="0"/>
              <a:t> </a:t>
            </a:r>
            <a:r>
              <a:rPr altLang="ru-RU" b="1" smtClean="0">
                <a:solidFill>
                  <a:srgbClr val="E90081"/>
                </a:solidFill>
              </a:rPr>
              <a:t>красным </a:t>
            </a:r>
            <a:r>
              <a:rPr altLang="ru-RU" smtClean="0"/>
              <a:t>цветом</a:t>
            </a:r>
            <a:endParaRPr lang="en-US" altLang="ru-RU" smtClean="0"/>
          </a:p>
          <a:p>
            <a:pPr marL="315913" indent="-315913" eaLnBrk="1" hangingPunct="1">
              <a:buFont typeface="Arial" charset="0"/>
              <a:buNone/>
            </a:pPr>
            <a:r>
              <a:rPr altLang="ru-RU" smtClean="0"/>
              <a:t>Выделение важных слов</a:t>
            </a:r>
            <a:r>
              <a:rPr altLang="ru-RU" i="1" smtClean="0"/>
              <a:t> наклонным начертанием</a:t>
            </a:r>
            <a:endParaRPr altLang="ru-RU" sz="1500" smtClean="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00050" y="2889250"/>
            <a:ext cx="2879725" cy="1544638"/>
          </a:xfrm>
          <a:prstGeom prst="rect">
            <a:avLst/>
          </a:prstGeom>
          <a:solidFill>
            <a:srgbClr val="E90081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Акцентный красный блок с </a:t>
            </a:r>
            <a:r>
              <a:rPr lang="ru-RU" b="1">
                <a:solidFill>
                  <a:schemeClr val="tx2"/>
                </a:solidFill>
              </a:rPr>
              <a:t>белыми буквами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713163" y="2889250"/>
            <a:ext cx="2879725" cy="15446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0607D"/>
                </a:solidFill>
              </a:rPr>
              <a:t>Акцентный белый блок с </a:t>
            </a:r>
            <a:r>
              <a:rPr lang="ru-RU" b="1">
                <a:solidFill>
                  <a:srgbClr val="60607D"/>
                </a:solidFill>
              </a:rPr>
              <a:t>темными буквами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7024688" y="2889250"/>
            <a:ext cx="2735262" cy="1544638"/>
          </a:xfrm>
          <a:prstGeom prst="rect">
            <a:avLst/>
          </a:prstGeom>
          <a:solidFill>
            <a:srgbClr val="A8ADC4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0607D"/>
                </a:solidFill>
              </a:rPr>
              <a:t>Акцентный серый блок с </a:t>
            </a:r>
            <a:r>
              <a:rPr lang="ru-RU" b="1">
                <a:solidFill>
                  <a:srgbClr val="60607D"/>
                </a:solidFill>
              </a:rPr>
              <a:t>темными буквами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График (столбчатая диаграмма)</a:t>
            </a:r>
          </a:p>
        </p:txBody>
      </p:sp>
      <p:graphicFrame>
        <p:nvGraphicFramePr>
          <p:cNvPr id="130052" name="Object 4"/>
          <p:cNvGraphicFramePr>
            <a:graphicFrameLocks noGrp="1"/>
          </p:cNvGraphicFramePr>
          <p:nvPr>
            <p:ph idx="1"/>
          </p:nvPr>
        </p:nvGraphicFramePr>
        <p:xfrm>
          <a:off x="1985963" y="1558925"/>
          <a:ext cx="6967537" cy="333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3" name="Диаграмма" r:id="rId3" imgW="8696390" imgH="4162357" progId="Excel.Chart.8">
                  <p:embed/>
                </p:oleObj>
              </mc:Choice>
              <mc:Fallback>
                <p:oleObj name="Диаграмма" r:id="rId3" imgW="8696390" imgH="4162357" progId="Excel.Char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1558925"/>
                        <a:ext cx="6967537" cy="333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График (линейная диаграмма)</a:t>
            </a:r>
          </a:p>
        </p:txBody>
      </p:sp>
      <p:graphicFrame>
        <p:nvGraphicFramePr>
          <p:cNvPr id="134149" name="Object 5"/>
          <p:cNvGraphicFramePr>
            <a:graphicFrameLocks noGrp="1"/>
          </p:cNvGraphicFramePr>
          <p:nvPr>
            <p:ph idx="1"/>
          </p:nvPr>
        </p:nvGraphicFramePr>
        <p:xfrm>
          <a:off x="1666875" y="1565275"/>
          <a:ext cx="682625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0" name="Диаграмма" r:id="rId3" imgW="8505946" imgH="4210185" progId="Excel.Chart.8">
                  <p:embed/>
                </p:oleObj>
              </mc:Choice>
              <mc:Fallback>
                <p:oleObj name="Диаграмма" r:id="rId3" imgW="8505946" imgH="4210185" progId="Excel.Char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1565275"/>
                        <a:ext cx="6826250" cy="337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Таблица</a:t>
            </a:r>
          </a:p>
        </p:txBody>
      </p:sp>
      <p:graphicFrame>
        <p:nvGraphicFramePr>
          <p:cNvPr id="132143" name="Group 47"/>
          <p:cNvGraphicFramePr>
            <a:graphicFrameLocks noGrp="1"/>
          </p:cNvGraphicFramePr>
          <p:nvPr>
            <p:ph idx="1"/>
          </p:nvPr>
        </p:nvGraphicFramePr>
        <p:xfrm>
          <a:off x="279400" y="1704975"/>
          <a:ext cx="9601200" cy="2927350"/>
        </p:xfrm>
        <a:graphic>
          <a:graphicData uri="http://schemas.openxmlformats.org/drawingml/2006/table">
            <a:tbl>
              <a:tblPr/>
              <a:tblGrid>
                <a:gridCol w="401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DCA </a:t>
                      </a:r>
                      <a:b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</a:b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 = 381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Stent </a:t>
                      </a:r>
                      <a:b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</a:b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 = 372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 Value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Late loss (mm)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0.28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Binary restenosis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26.7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22.1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0.24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Optimal DCA (%)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16.2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22.1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0.39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- TVR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21.0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12-Month TVF (death, MI, TVR) (%)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23.9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21.5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0.48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Theme-Color">
      <a:dk1>
        <a:srgbClr val="31599C"/>
      </a:dk1>
      <a:lt1>
        <a:srgbClr val="FAD5E5"/>
      </a:lt1>
      <a:dk2>
        <a:srgbClr val="000000"/>
      </a:dk2>
      <a:lt2>
        <a:srgbClr val="FFFFFF"/>
      </a:lt2>
      <a:accent1>
        <a:srgbClr val="FF0000"/>
      </a:accent1>
      <a:accent2>
        <a:srgbClr val="FFFF11"/>
      </a:accent2>
      <a:accent3>
        <a:srgbClr val="006934"/>
      </a:accent3>
      <a:accent4>
        <a:srgbClr val="FFC000"/>
      </a:accent4>
      <a:accent5>
        <a:srgbClr val="FFFECF"/>
      </a:accent5>
      <a:accent6>
        <a:srgbClr val="00B0F0"/>
      </a:accent6>
      <a:hlink>
        <a:srgbClr val="CE1867"/>
      </a:hlink>
      <a:folHlink>
        <a:srgbClr val="C00000"/>
      </a:folHlink>
    </a:clrScheme>
    <a:fontScheme name="Другая 1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 1">
        <a:dk1>
          <a:srgbClr val="000000"/>
        </a:dk1>
        <a:lt1>
          <a:srgbClr val="FAD5E5"/>
        </a:lt1>
        <a:dk2>
          <a:srgbClr val="31599C"/>
        </a:dk2>
        <a:lt2>
          <a:srgbClr val="FFFFFF"/>
        </a:lt2>
        <a:accent1>
          <a:srgbClr val="FF0000"/>
        </a:accent1>
        <a:accent2>
          <a:srgbClr val="FFFF11"/>
        </a:accent2>
        <a:accent3>
          <a:srgbClr val="ADB5CB"/>
        </a:accent3>
        <a:accent4>
          <a:srgbClr val="D6B6C3"/>
        </a:accent4>
        <a:accent5>
          <a:srgbClr val="FFAAAA"/>
        </a:accent5>
        <a:accent6>
          <a:srgbClr val="E7E70E"/>
        </a:accent6>
        <a:hlink>
          <a:srgbClr val="CE1867"/>
        </a:hlink>
        <a:folHlink>
          <a:srgbClr val="C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2692</TotalTime>
  <Words>304</Words>
  <Application>Microsoft Office PowerPoint</Application>
  <PresentationFormat>Произвольный</PresentationFormat>
  <Paragraphs>66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Open Sans</vt:lpstr>
      <vt:lpstr>Calibri</vt:lpstr>
      <vt:lpstr>Tahoma</vt:lpstr>
      <vt:lpstr>Arial</vt:lpstr>
      <vt:lpstr>Theme-Color</vt:lpstr>
      <vt:lpstr>Диаграмма</vt:lpstr>
      <vt:lpstr>Название лекции, может быть довольно длинным и составлять несколько строк, для названия применяется шрифт Tahoma полужирный 24 PT</vt:lpstr>
      <vt:lpstr>Заголовок слайда, применяется шрифт Tahoma полужирный 20 PT</vt:lpstr>
      <vt:lpstr>Заголовок слайда, применяется шрифт Tahoma полужирный 20 PT</vt:lpstr>
      <vt:lpstr>Заголовок слайда, применяется шрифт Tahoma полужирный 20 PT</vt:lpstr>
      <vt:lpstr>Иллюстрации и подписи к ним</vt:lpstr>
      <vt:lpstr>Выделения текста и текстовых блоков</vt:lpstr>
      <vt:lpstr>График (столбчатая диаграмма)</vt:lpstr>
      <vt:lpstr>График (линейная диаграмма)</vt:lpstr>
      <vt:lpstr>Таблица</vt:lpstr>
      <vt:lpstr>Организационная диаграмма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User</cp:lastModifiedBy>
  <cp:revision>180</cp:revision>
  <dcterms:created xsi:type="dcterms:W3CDTF">2018-04-02T14:44:39Z</dcterms:created>
  <dcterms:modified xsi:type="dcterms:W3CDTF">2026-04-05T08:58:55Z</dcterms:modified>
</cp:coreProperties>
</file>